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Constantia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nstantia-regular.fntdata"/><Relationship Id="rId14" Type="http://schemas.openxmlformats.org/officeDocument/2006/relationships/slide" Target="slides/slide9.xml"/><Relationship Id="rId17" Type="http://schemas.openxmlformats.org/officeDocument/2006/relationships/font" Target="fonts/Constantia-italic.fntdata"/><Relationship Id="rId16" Type="http://schemas.openxmlformats.org/officeDocument/2006/relationships/font" Target="fonts/Constanti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Constanti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cbf0fb8e1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cbf0fb8e1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005f8bc1f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005f8bc1f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fd9780e5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fd9780e5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05f8bc1f8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005f8bc1f8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fcbf0fb8e1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fcbf0fb8e1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05f8bc1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05f8bc1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cbf0fb8e1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cbf0fb8e1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cbf0fb8e1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cbf0fb8e1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13" y="328525"/>
            <a:ext cx="8520600" cy="12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8C2131"/>
                </a:solidFill>
                <a:latin typeface="Constantia"/>
                <a:ea typeface="Constantia"/>
                <a:cs typeface="Constantia"/>
                <a:sym typeface="Constantia"/>
              </a:rPr>
              <a:t>Knight Bites</a:t>
            </a:r>
            <a:endParaRPr b="1">
              <a:solidFill>
                <a:srgbClr val="8C213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550" y="1485200"/>
            <a:ext cx="3192875" cy="319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6376900" y="3332750"/>
            <a:ext cx="2361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8C2131"/>
                </a:solidFill>
                <a:latin typeface="Calibri"/>
                <a:ea typeface="Calibri"/>
                <a:cs typeface="Calibri"/>
                <a:sym typeface="Calibri"/>
              </a:rPr>
              <a:t>Aayam Shrestha</a:t>
            </a:r>
            <a:endParaRPr sz="2000">
              <a:solidFill>
                <a:srgbClr val="8C213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8C2131"/>
                </a:solidFill>
                <a:latin typeface="Calibri"/>
                <a:ea typeface="Calibri"/>
                <a:cs typeface="Calibri"/>
                <a:sym typeface="Calibri"/>
              </a:rPr>
              <a:t>Anjana Sainju</a:t>
            </a:r>
            <a:endParaRPr sz="2000">
              <a:solidFill>
                <a:srgbClr val="8C213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8C2131"/>
                </a:solidFill>
                <a:latin typeface="Calibri"/>
                <a:ea typeface="Calibri"/>
                <a:cs typeface="Calibri"/>
                <a:sym typeface="Calibri"/>
              </a:rPr>
              <a:t>Charles Duimstra</a:t>
            </a:r>
            <a:endParaRPr sz="2000">
              <a:solidFill>
                <a:srgbClr val="8C213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8C2131"/>
                </a:solidFill>
                <a:latin typeface="Calibri"/>
                <a:ea typeface="Calibri"/>
                <a:cs typeface="Calibri"/>
                <a:sym typeface="Calibri"/>
              </a:rPr>
              <a:t>Ifeanyi Onyeanakwe</a:t>
            </a:r>
            <a:endParaRPr sz="2000">
              <a:solidFill>
                <a:srgbClr val="8C21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1299000" y="445025"/>
            <a:ext cx="7533300" cy="5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520">
                <a:solidFill>
                  <a:srgbClr val="8C2131"/>
                </a:solidFill>
                <a:latin typeface="Constantia"/>
                <a:ea typeface="Constantia"/>
                <a:cs typeface="Constantia"/>
                <a:sym typeface="Constantia"/>
              </a:rPr>
              <a:t>Our Vision</a:t>
            </a:r>
            <a:endParaRPr b="1" sz="3520">
              <a:solidFill>
                <a:srgbClr val="8C213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16548" l="15341" r="14314" t="0"/>
          <a:stretch/>
        </p:blipFill>
        <p:spPr>
          <a:xfrm>
            <a:off x="2069900" y="1097225"/>
            <a:ext cx="5151634" cy="404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250" y="339102"/>
            <a:ext cx="892700" cy="8927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864675" y="3234675"/>
            <a:ext cx="1495200" cy="400200"/>
          </a:xfrm>
          <a:prstGeom prst="rect">
            <a:avLst/>
          </a:prstGeom>
          <a:solidFill>
            <a:srgbClr val="D40E0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KnightBites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9000" y="970925"/>
            <a:ext cx="6320750" cy="417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847275" y="1680000"/>
            <a:ext cx="3318000" cy="17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7000">
                <a:solidFill>
                  <a:srgbClr val="8C2131"/>
                </a:solidFill>
                <a:latin typeface="Constantia"/>
                <a:ea typeface="Constantia"/>
                <a:cs typeface="Constantia"/>
                <a:sym typeface="Constantia"/>
              </a:rPr>
              <a:t>Demo</a:t>
            </a:r>
            <a:endParaRPr b="1" sz="7000">
              <a:solidFill>
                <a:srgbClr val="8C213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8550" y="1328058"/>
            <a:ext cx="2067325" cy="206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235075" y="1823850"/>
            <a:ext cx="2021700" cy="23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8C2131"/>
                </a:solidFill>
                <a:highlight>
                  <a:schemeClr val="lt1"/>
                </a:highlight>
                <a:latin typeface="Constantia"/>
                <a:ea typeface="Constantia"/>
                <a:cs typeface="Constantia"/>
                <a:sym typeface="Constantia"/>
              </a:rPr>
              <a:t>UI Mockup</a:t>
            </a:r>
            <a:endParaRPr b="1" sz="3600">
              <a:solidFill>
                <a:srgbClr val="8C2131"/>
              </a:solidFill>
              <a:highlight>
                <a:schemeClr val="lt1"/>
              </a:highlight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61803" l="1242" r="29705" t="1454"/>
          <a:stretch/>
        </p:blipFill>
        <p:spPr>
          <a:xfrm>
            <a:off x="2535875" y="1069050"/>
            <a:ext cx="6391849" cy="283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423" y="824577"/>
            <a:ext cx="909325" cy="90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235075" y="1823850"/>
            <a:ext cx="2021700" cy="23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8C2131"/>
                </a:solidFill>
                <a:highlight>
                  <a:schemeClr val="lt1"/>
                </a:highlight>
                <a:latin typeface="Constantia"/>
                <a:ea typeface="Constantia"/>
                <a:cs typeface="Constantia"/>
                <a:sym typeface="Constantia"/>
              </a:rPr>
              <a:t>UI Mockup</a:t>
            </a:r>
            <a:endParaRPr b="1" sz="3600">
              <a:solidFill>
                <a:srgbClr val="8C2131"/>
              </a:solidFill>
              <a:highlight>
                <a:schemeClr val="lt1"/>
              </a:highlight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1459" l="2570" r="1854" t="36952"/>
          <a:stretch/>
        </p:blipFill>
        <p:spPr>
          <a:xfrm>
            <a:off x="2209725" y="0"/>
            <a:ext cx="6934277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423" y="824577"/>
            <a:ext cx="909325" cy="9093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/>
          <p:nvPr/>
        </p:nvSpPr>
        <p:spPr>
          <a:xfrm>
            <a:off x="5011825" y="1080400"/>
            <a:ext cx="630900" cy="150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1259625" y="445025"/>
            <a:ext cx="7572600" cy="5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520">
                <a:solidFill>
                  <a:srgbClr val="8C2131"/>
                </a:solidFill>
                <a:highlight>
                  <a:schemeClr val="lt1"/>
                </a:highlight>
                <a:latin typeface="Constantia"/>
                <a:ea typeface="Constantia"/>
                <a:cs typeface="Constantia"/>
                <a:sym typeface="Constantia"/>
              </a:rPr>
              <a:t>Domain Model</a:t>
            </a:r>
            <a:endParaRPr b="1" sz="3520">
              <a:solidFill>
                <a:srgbClr val="8C2131"/>
              </a:solidFill>
              <a:highlight>
                <a:schemeClr val="lt1"/>
              </a:highlight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6425" y="1205575"/>
            <a:ext cx="5387399" cy="392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650" y="415301"/>
            <a:ext cx="851975" cy="8519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3130275" y="2163675"/>
            <a:ext cx="733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picture</a:t>
            </a:r>
            <a:endParaRPr sz="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714625" y="1377725"/>
            <a:ext cx="8117700" cy="30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/>
          </a:bodyPr>
          <a:lstStyle/>
          <a:p>
            <a:pPr indent="-34210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Student(</a:t>
            </a:r>
            <a:r>
              <a:rPr lang="en" sz="55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email</a:t>
            </a: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firstName, lastName, bio)</a:t>
            </a:r>
            <a:endParaRPr sz="5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10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Restaurant(</a:t>
            </a:r>
            <a:r>
              <a:rPr lang="en" sz="55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name</a:t>
            </a: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" sz="55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address</a:t>
            </a: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openingTime, closingTime, priceRange, </a:t>
            </a: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</a:t>
            </a: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count)</a:t>
            </a:r>
            <a:endParaRPr sz="5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106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●"/>
            </a:pP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Post(</a:t>
            </a:r>
            <a:r>
              <a:rPr lang="en" sz="55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studentEmail</a:t>
            </a: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restaurantName, restaurantAddress, </a:t>
            </a:r>
            <a:r>
              <a:rPr lang="en" sz="55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postTime</a:t>
            </a:r>
            <a:r>
              <a:rPr lang="en" sz="5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meetupTime)</a:t>
            </a:r>
            <a:endParaRPr sz="5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type="title"/>
          </p:nvPr>
        </p:nvSpPr>
        <p:spPr>
          <a:xfrm>
            <a:off x="1128425" y="445025"/>
            <a:ext cx="7704000" cy="5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520">
                <a:solidFill>
                  <a:srgbClr val="8C2131"/>
                </a:solidFill>
                <a:highlight>
                  <a:schemeClr val="lt1"/>
                </a:highlight>
                <a:latin typeface="Constantia"/>
                <a:ea typeface="Constantia"/>
                <a:cs typeface="Constantia"/>
                <a:sym typeface="Constantia"/>
              </a:rPr>
              <a:t>Database Schema</a:t>
            </a:r>
            <a:endParaRPr b="1" sz="3520">
              <a:solidFill>
                <a:srgbClr val="8C2131"/>
              </a:solidFill>
              <a:highlight>
                <a:schemeClr val="lt1"/>
              </a:highlight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250" y="339088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1057750" y="445025"/>
            <a:ext cx="7926900" cy="5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520">
                <a:solidFill>
                  <a:srgbClr val="8C2131"/>
                </a:solidFill>
                <a:highlight>
                  <a:schemeClr val="lt1"/>
                </a:highlight>
                <a:latin typeface="Constantia"/>
                <a:ea typeface="Constantia"/>
                <a:cs typeface="Constantia"/>
                <a:sym typeface="Constantia"/>
              </a:rPr>
              <a:t>Status Report</a:t>
            </a:r>
            <a:endParaRPr b="1" sz="3520">
              <a:solidFill>
                <a:srgbClr val="8C2131"/>
              </a:solidFill>
              <a:highlight>
                <a:schemeClr val="lt1"/>
              </a:highlight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611200" y="1325250"/>
            <a:ext cx="8221200" cy="32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Posts and Comments</a:t>
            </a:r>
            <a:b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Profiles</a:t>
            </a:r>
            <a:b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Metadata</a:t>
            </a:r>
            <a:b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Ease of Use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250" y="339088"/>
            <a:ext cx="790275" cy="79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3275" y="574275"/>
            <a:ext cx="1517525" cy="151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 txBox="1"/>
          <p:nvPr/>
        </p:nvSpPr>
        <p:spPr>
          <a:xfrm>
            <a:off x="1501350" y="2091800"/>
            <a:ext cx="62325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500">
                <a:solidFill>
                  <a:srgbClr val="8C2131"/>
                </a:solidFill>
                <a:latin typeface="Constantia"/>
                <a:ea typeface="Constantia"/>
                <a:cs typeface="Constantia"/>
                <a:sym typeface="Constantia"/>
              </a:rPr>
              <a:t>Questions?</a:t>
            </a:r>
            <a:endParaRPr b="1" sz="7500">
              <a:solidFill>
                <a:srgbClr val="8C213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